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4" r:id="rId3"/>
    <p:sldId id="311" r:id="rId4"/>
    <p:sldId id="315" r:id="rId5"/>
    <p:sldId id="303" r:id="rId6"/>
    <p:sldId id="316" r:id="rId7"/>
    <p:sldId id="317" r:id="rId8"/>
    <p:sldId id="305" r:id="rId9"/>
    <p:sldId id="306" r:id="rId10"/>
    <p:sldId id="307" r:id="rId11"/>
    <p:sldId id="318" r:id="rId12"/>
    <p:sldId id="302" r:id="rId13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7C71C-E8F6-41E3-9837-AAA14431BE2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DBFF-FD71-40C8-81E2-3353B2AE5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93088-AA25-46DB-A99F-C7BD001EAB4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A9BD8-DA07-4E62-A3FE-94C7DF7E8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4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8"/>
            <a:ext cx="12213338" cy="6846041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4116-51E6-4B15-B052-E5B2DB0C2440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82B3-7DC5-4BFE-9990-A05FE0A9AB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3270" y="2997490"/>
            <a:ext cx="9144000" cy="1042476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6191" y="5952869"/>
            <a:ext cx="4817806" cy="648929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59" y="434286"/>
            <a:ext cx="4127549" cy="936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52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771" y="107518"/>
            <a:ext cx="8030029" cy="92891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4116-51E6-4B15-B052-E5B2DB0C2440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82B3-7DC5-4BFE-9990-A05FE0A9AB4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176963"/>
            <a:ext cx="12453257" cy="6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2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4116-51E6-4B15-B052-E5B2DB0C2440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82B3-7DC5-4BFE-9990-A05FE0A9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1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_за_внимание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59" y="434286"/>
            <a:ext cx="4127549" cy="936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765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 - пустой низ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0" y="-3572"/>
            <a:ext cx="12192000" cy="8691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108361" tIns="54163" rIns="108361" bIns="54163" anchor="ctr"/>
          <a:lstStyle/>
          <a:p>
            <a:pPr algn="ctr" defTabSz="606539" eaLnBrk="1" hangingPunct="1">
              <a:defRPr/>
            </a:pPr>
            <a:endParaRPr kumimoji="0" lang="ru-RU" altLang="ru-RU" sz="135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1" y="75010"/>
            <a:ext cx="576206" cy="6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1" y="1300656"/>
            <a:ext cx="10972858" cy="51868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06526" indent="-335379">
              <a:buClr>
                <a:srgbClr val="13B14A"/>
              </a:buClr>
              <a:buSzPct val="100000"/>
              <a:buFont typeface="Wingdings" charset="2"/>
              <a:buChar char="§"/>
              <a:defRPr sz="3000" b="0" baseline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defRPr>
            </a:lvl1pPr>
            <a:lvl2pPr marL="880796" indent="-304877">
              <a:buClr>
                <a:srgbClr val="13B14A"/>
              </a:buClr>
              <a:buSzPct val="100000"/>
              <a:buFont typeface="Wingdings" charset="2"/>
              <a:buChar char="§"/>
              <a:defRPr sz="2400" b="0" baseline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defRPr>
            </a:lvl2pPr>
            <a:lvl3pPr marL="1355066" indent="-274408">
              <a:buClr>
                <a:srgbClr val="13B14A"/>
              </a:buClr>
              <a:buSzPct val="100000"/>
              <a:buFont typeface="Wingdings" charset="2"/>
              <a:buChar char="§"/>
              <a:defRPr sz="2175" b="0" baseline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defRPr>
            </a:lvl3pPr>
            <a:lvl4pPr marL="1897089" indent="-243902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defRPr>
            </a:lvl4pPr>
            <a:lvl5pPr marL="2439112" indent="-213436">
              <a:buClr>
                <a:srgbClr val="13B14A"/>
              </a:buClr>
              <a:buSzPct val="100000"/>
              <a:buFont typeface="Wingdings" charset="2"/>
              <a:buChar char="§"/>
              <a:defRPr sz="1575" b="0" baseline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606059" y="-9435"/>
            <a:ext cx="9975211" cy="758735"/>
          </a:xfrm>
          <a:prstGeom prst="rect">
            <a:avLst/>
          </a:prstGeom>
        </p:spPr>
        <p:txBody>
          <a:bodyPr lIns="144580" tIns="72270" rIns="144580" bIns="72270" anchor="ctr"/>
          <a:lstStyle>
            <a:lvl1pPr algn="l"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charset="0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4116-51E6-4B15-B052-E5B2DB0C2440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82B3-7DC5-4BFE-9990-A05FE0A9A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1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2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almykovas@mail.r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hyperlink" Target="http://kremlin.ru/acts/assignments/orders/59758/pr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du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://npoed.ru/abou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982" y="2692518"/>
            <a:ext cx="9651274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информационно-образовательная среда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СПбПУ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модули, практики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272" y="6028507"/>
            <a:ext cx="5445470" cy="6596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Калмыкова С.В.</a:t>
            </a:r>
          </a:p>
          <a:p>
            <a:r>
              <a:rPr lang="ru-RU" dirty="0" smtClean="0"/>
              <a:t>Центр открытого образования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70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107518"/>
            <a:ext cx="11547565" cy="7415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Выводы. </a:t>
            </a:r>
            <a:r>
              <a:rPr lang="ru-RU" sz="3200" b="1" dirty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Результаты опроса, проведенного ЦСИ (ГИ)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039804"/>
            <a:ext cx="8882743" cy="5066620"/>
          </a:xfrm>
        </p:spPr>
        <p:txBody>
          <a:bodyPr/>
          <a:lstStyle/>
          <a:p>
            <a:r>
              <a:rPr lang="ru-RU" dirty="0"/>
              <a:t>можно констатировать, что студенты на первое место ставят </a:t>
            </a:r>
            <a:r>
              <a:rPr lang="ru-RU" b="1" dirty="0"/>
              <a:t>фактор времени</a:t>
            </a:r>
            <a:r>
              <a:rPr lang="ru-RU" dirty="0"/>
              <a:t>, которое позволяет экономить онлайн-курсы, но пока они сами не очень умеют им управлять, поэтому и выделяют в качестве недостатка онлайн-обучения «проблемы с </a:t>
            </a:r>
            <a:r>
              <a:rPr lang="ru-RU" dirty="0" err="1"/>
              <a:t>дедлайнами</a:t>
            </a:r>
            <a:r>
              <a:rPr lang="ru-RU" dirty="0"/>
              <a:t>», на первое место выходит их </a:t>
            </a:r>
            <a:r>
              <a:rPr lang="ru-RU" b="1" dirty="0"/>
              <a:t>не до конца сформированная организационная </a:t>
            </a:r>
            <a:r>
              <a:rPr lang="ru-RU" b="1" dirty="0" smtClean="0"/>
              <a:t>компетенция;</a:t>
            </a:r>
          </a:p>
          <a:p>
            <a:r>
              <a:rPr lang="ru-RU" dirty="0" smtClean="0"/>
              <a:t>взаимодействие с преподавателями, поддерживающими курс;</a:t>
            </a:r>
          </a:p>
          <a:p>
            <a:r>
              <a:rPr lang="ru-RU" dirty="0" smtClean="0"/>
              <a:t>плохая организация информационной поддержки со стороны институтов.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05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вовлекать уже созданные онлайн-курсы в образовательный процесс?</a:t>
            </a:r>
          </a:p>
          <a:p>
            <a:r>
              <a:rPr lang="ru-RU" dirty="0" smtClean="0"/>
              <a:t>Есть ли необходимость в сетевом взаимодействии?</a:t>
            </a:r>
          </a:p>
          <a:p>
            <a:r>
              <a:rPr lang="ru-RU" dirty="0" smtClean="0"/>
              <a:t>Какие аналитические сервисы необходимы и зачем?</a:t>
            </a:r>
          </a:p>
          <a:p>
            <a:r>
              <a:rPr lang="ru-RU" dirty="0" smtClean="0"/>
              <a:t>Как перевод материалов курса в онлайн-формат влияет на качество курса?</a:t>
            </a:r>
          </a:p>
          <a:p>
            <a:r>
              <a:rPr lang="ru-RU" dirty="0" smtClean="0"/>
              <a:t>Что необходимо предпринять, чтобы начать внедрение онлайн-курсов в образовательный процесс вашей организации?  </a:t>
            </a:r>
            <a:r>
              <a:rPr lang="ru-RU" smtClean="0"/>
              <a:t>И надо ли это?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9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515" y="5029200"/>
            <a:ext cx="5640397" cy="1147763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Калмыкова Светлана Владимировна</a:t>
            </a:r>
            <a:br>
              <a:rPr lang="ru-RU" sz="2000" dirty="0" smtClean="0"/>
            </a:br>
            <a:r>
              <a:rPr lang="ru-RU" sz="2000" dirty="0" smtClean="0"/>
              <a:t>Центр открытого образования</a:t>
            </a:r>
            <a:br>
              <a:rPr lang="ru-RU" sz="2000" dirty="0" smtClean="0"/>
            </a:br>
            <a:r>
              <a:rPr lang="ru-RU" sz="2000" dirty="0" smtClean="0"/>
              <a:t>(812)290-95-07</a:t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kalmykovas@mail.ru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0736" y="2189481"/>
            <a:ext cx="7226808" cy="1367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01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3"/>
          <a:srcRect l="25783" t="30560" r="11876" b="15849"/>
          <a:stretch/>
        </p:blipFill>
        <p:spPr bwMode="auto">
          <a:xfrm>
            <a:off x="6158484" y="3557106"/>
            <a:ext cx="5907024" cy="2975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6576"/>
            <a:ext cx="10119361" cy="50292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Тенденции </a:t>
            </a:r>
            <a:r>
              <a:rPr lang="ru-RU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сегодняшнего дня</a:t>
            </a:r>
            <a:endParaRPr lang="ru-RU" sz="3200" b="1" dirty="0">
              <a:solidFill>
                <a:schemeClr val="tx2">
                  <a:lumMod val="85000"/>
                  <a:lumOff val="15000"/>
                </a:schemeClr>
              </a:solidFill>
              <a:ea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" y="585216"/>
            <a:ext cx="11896344" cy="5591747"/>
          </a:xfrm>
        </p:spPr>
        <p:txBody>
          <a:bodyPr/>
          <a:lstStyle/>
          <a:p>
            <a:r>
              <a:rPr lang="ru-RU" sz="1800" dirty="0" smtClean="0"/>
              <a:t>Проведение </a:t>
            </a:r>
            <a:r>
              <a:rPr lang="ru-RU" sz="1800" dirty="0"/>
              <a:t>в 2019/2020 учебном году апробации </a:t>
            </a:r>
            <a:r>
              <a:rPr lang="ru-RU" sz="1800" b="1" dirty="0"/>
              <a:t>цифровой платформы персонализированного обучения</a:t>
            </a:r>
            <a:r>
              <a:rPr lang="ru-RU" sz="1800" dirty="0"/>
              <a:t>, обеспечивающей реализацию индивидуальных траекторий обучения и оценки результатов, на базе организаций, реализующих программы основного общего образования, не менее чем в 5 субъектах Российской </a:t>
            </a:r>
            <a:r>
              <a:rPr lang="ru-RU" sz="1800" dirty="0" err="1" smtClean="0"/>
              <a:t>Федерациии</a:t>
            </a:r>
            <a:endParaRPr lang="ru-RU" sz="1800" dirty="0" smtClean="0"/>
          </a:p>
          <a:p>
            <a:r>
              <a:rPr lang="ru-RU" sz="1800" dirty="0" smtClean="0"/>
              <a:t> внесение изменений в нормативно-правовые акты, регулирующие образовательную деятельность в целях упрощения лицензирования и аккредитации такой деятельности, осуществляемой с использованием дистанционных технологий на цифровой платформе</a:t>
            </a:r>
            <a:r>
              <a:rPr lang="ru-RU" dirty="0" smtClean="0"/>
              <a:t>. </a:t>
            </a:r>
          </a:p>
          <a:p>
            <a:pPr marL="0" indent="0" algn="r">
              <a:buNone/>
            </a:pPr>
            <a:r>
              <a:rPr lang="ru-RU" sz="1800" i="1" dirty="0" smtClean="0"/>
              <a:t>(Поручение Президента РФ, 2019 г., </a:t>
            </a:r>
            <a:r>
              <a:rPr lang="en-US" sz="1800" i="1" dirty="0" smtClean="0">
                <a:hlinkClick r:id="rId4"/>
              </a:rPr>
              <a:t>http://kremlin.ru/acts/assignments/orders/59758/print</a:t>
            </a:r>
            <a:r>
              <a:rPr lang="ru-RU" sz="1800" i="1" dirty="0" smtClean="0"/>
              <a:t> )</a:t>
            </a:r>
          </a:p>
          <a:p>
            <a:r>
              <a:rPr lang="ru-RU" sz="1800" dirty="0" smtClean="0"/>
              <a:t>Развитие глобальных и национальных  образовательных платформ:</a:t>
            </a: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5"/>
          <a:srcRect l="24244" t="29875" r="9696" b="19498"/>
          <a:stretch/>
        </p:blipFill>
        <p:spPr bwMode="auto">
          <a:xfrm>
            <a:off x="155448" y="3724423"/>
            <a:ext cx="5934456" cy="2809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8926" y="4079330"/>
            <a:ext cx="386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Развитие национальных открытых образовательных платформ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5730" y="3023627"/>
            <a:ext cx="3155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Российские вузы на глобальных платформах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836921" y="4469629"/>
            <a:ext cx="1850960" cy="256032"/>
          </a:xfrm>
          <a:custGeom>
            <a:avLst/>
            <a:gdLst>
              <a:gd name="connsiteX0" fmla="*/ 1777808 w 1850960"/>
              <a:gd name="connsiteY0" fmla="*/ 109728 h 329184"/>
              <a:gd name="connsiteX1" fmla="*/ 1732088 w 1850960"/>
              <a:gd name="connsiteY1" fmla="*/ 91440 h 329184"/>
              <a:gd name="connsiteX2" fmla="*/ 1668080 w 1850960"/>
              <a:gd name="connsiteY2" fmla="*/ 82296 h 329184"/>
              <a:gd name="connsiteX3" fmla="*/ 1613216 w 1850960"/>
              <a:gd name="connsiteY3" fmla="*/ 73152 h 329184"/>
              <a:gd name="connsiteX4" fmla="*/ 1540064 w 1850960"/>
              <a:gd name="connsiteY4" fmla="*/ 54864 h 329184"/>
              <a:gd name="connsiteX5" fmla="*/ 1503488 w 1850960"/>
              <a:gd name="connsiteY5" fmla="*/ 45720 h 329184"/>
              <a:gd name="connsiteX6" fmla="*/ 1311464 w 1850960"/>
              <a:gd name="connsiteY6" fmla="*/ 18288 h 329184"/>
              <a:gd name="connsiteX7" fmla="*/ 1256600 w 1850960"/>
              <a:gd name="connsiteY7" fmla="*/ 9144 h 329184"/>
              <a:gd name="connsiteX8" fmla="*/ 781112 w 1850960"/>
              <a:gd name="connsiteY8" fmla="*/ 0 h 329184"/>
              <a:gd name="connsiteX9" fmla="*/ 259904 w 1850960"/>
              <a:gd name="connsiteY9" fmla="*/ 18288 h 329184"/>
              <a:gd name="connsiteX10" fmla="*/ 214184 w 1850960"/>
              <a:gd name="connsiteY10" fmla="*/ 27432 h 329184"/>
              <a:gd name="connsiteX11" fmla="*/ 122744 w 1850960"/>
              <a:gd name="connsiteY11" fmla="*/ 36576 h 329184"/>
              <a:gd name="connsiteX12" fmla="*/ 86168 w 1850960"/>
              <a:gd name="connsiteY12" fmla="*/ 45720 h 329184"/>
              <a:gd name="connsiteX13" fmla="*/ 49592 w 1850960"/>
              <a:gd name="connsiteY13" fmla="*/ 64008 h 329184"/>
              <a:gd name="connsiteX14" fmla="*/ 22160 w 1850960"/>
              <a:gd name="connsiteY14" fmla="*/ 73152 h 329184"/>
              <a:gd name="connsiteX15" fmla="*/ 13016 w 1850960"/>
              <a:gd name="connsiteY15" fmla="*/ 155448 h 329184"/>
              <a:gd name="connsiteX16" fmla="*/ 95312 w 1850960"/>
              <a:gd name="connsiteY16" fmla="*/ 192024 h 329184"/>
              <a:gd name="connsiteX17" fmla="*/ 122744 w 1850960"/>
              <a:gd name="connsiteY17" fmla="*/ 210312 h 329184"/>
              <a:gd name="connsiteX18" fmla="*/ 214184 w 1850960"/>
              <a:gd name="connsiteY18" fmla="*/ 237744 h 329184"/>
              <a:gd name="connsiteX19" fmla="*/ 241616 w 1850960"/>
              <a:gd name="connsiteY19" fmla="*/ 256032 h 329184"/>
              <a:gd name="connsiteX20" fmla="*/ 296480 w 1850960"/>
              <a:gd name="connsiteY20" fmla="*/ 265176 h 329184"/>
              <a:gd name="connsiteX21" fmla="*/ 351344 w 1850960"/>
              <a:gd name="connsiteY21" fmla="*/ 283464 h 329184"/>
              <a:gd name="connsiteX22" fmla="*/ 378776 w 1850960"/>
              <a:gd name="connsiteY22" fmla="*/ 292608 h 329184"/>
              <a:gd name="connsiteX23" fmla="*/ 406208 w 1850960"/>
              <a:gd name="connsiteY23" fmla="*/ 310896 h 329184"/>
              <a:gd name="connsiteX24" fmla="*/ 451928 w 1850960"/>
              <a:gd name="connsiteY24" fmla="*/ 320040 h 329184"/>
              <a:gd name="connsiteX25" fmla="*/ 707960 w 1850960"/>
              <a:gd name="connsiteY25" fmla="*/ 310896 h 329184"/>
              <a:gd name="connsiteX26" fmla="*/ 781112 w 1850960"/>
              <a:gd name="connsiteY26" fmla="*/ 292608 h 329184"/>
              <a:gd name="connsiteX27" fmla="*/ 835976 w 1850960"/>
              <a:gd name="connsiteY27" fmla="*/ 274320 h 329184"/>
              <a:gd name="connsiteX28" fmla="*/ 1265744 w 1850960"/>
              <a:gd name="connsiteY28" fmla="*/ 283464 h 329184"/>
              <a:gd name="connsiteX29" fmla="*/ 1302320 w 1850960"/>
              <a:gd name="connsiteY29" fmla="*/ 292608 h 329184"/>
              <a:gd name="connsiteX30" fmla="*/ 1366328 w 1850960"/>
              <a:gd name="connsiteY30" fmla="*/ 310896 h 329184"/>
              <a:gd name="connsiteX31" fmla="*/ 1558352 w 1850960"/>
              <a:gd name="connsiteY31" fmla="*/ 329184 h 329184"/>
              <a:gd name="connsiteX32" fmla="*/ 1658936 w 1850960"/>
              <a:gd name="connsiteY32" fmla="*/ 320040 h 329184"/>
              <a:gd name="connsiteX33" fmla="*/ 1713800 w 1850960"/>
              <a:gd name="connsiteY33" fmla="*/ 292608 h 329184"/>
              <a:gd name="connsiteX34" fmla="*/ 1750376 w 1850960"/>
              <a:gd name="connsiteY34" fmla="*/ 274320 h 329184"/>
              <a:gd name="connsiteX35" fmla="*/ 1777808 w 1850960"/>
              <a:gd name="connsiteY35" fmla="*/ 256032 h 329184"/>
              <a:gd name="connsiteX36" fmla="*/ 1805240 w 1850960"/>
              <a:gd name="connsiteY36" fmla="*/ 246888 h 329184"/>
              <a:gd name="connsiteX37" fmla="*/ 1850960 w 1850960"/>
              <a:gd name="connsiteY37" fmla="*/ 210312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50960" h="329184">
                <a:moveTo>
                  <a:pt x="1777808" y="109728"/>
                </a:moveTo>
                <a:cubicBezTo>
                  <a:pt x="1762568" y="103632"/>
                  <a:pt x="1748012" y="95421"/>
                  <a:pt x="1732088" y="91440"/>
                </a:cubicBezTo>
                <a:cubicBezTo>
                  <a:pt x="1711179" y="86213"/>
                  <a:pt x="1689382" y="85573"/>
                  <a:pt x="1668080" y="82296"/>
                </a:cubicBezTo>
                <a:cubicBezTo>
                  <a:pt x="1649755" y="79477"/>
                  <a:pt x="1631345" y="77037"/>
                  <a:pt x="1613216" y="73152"/>
                </a:cubicBezTo>
                <a:cubicBezTo>
                  <a:pt x="1588639" y="67886"/>
                  <a:pt x="1564448" y="60960"/>
                  <a:pt x="1540064" y="54864"/>
                </a:cubicBezTo>
                <a:cubicBezTo>
                  <a:pt x="1527872" y="51816"/>
                  <a:pt x="1515884" y="47786"/>
                  <a:pt x="1503488" y="45720"/>
                </a:cubicBezTo>
                <a:cubicBezTo>
                  <a:pt x="1259820" y="5109"/>
                  <a:pt x="1510047" y="44766"/>
                  <a:pt x="1311464" y="18288"/>
                </a:cubicBezTo>
                <a:cubicBezTo>
                  <a:pt x="1293086" y="15838"/>
                  <a:pt x="1275129" y="9783"/>
                  <a:pt x="1256600" y="9144"/>
                </a:cubicBezTo>
                <a:cubicBezTo>
                  <a:pt x="1098169" y="3681"/>
                  <a:pt x="939608" y="3048"/>
                  <a:pt x="781112" y="0"/>
                </a:cubicBezTo>
                <a:cubicBezTo>
                  <a:pt x="701756" y="2267"/>
                  <a:pt x="374102" y="9829"/>
                  <a:pt x="259904" y="18288"/>
                </a:cubicBezTo>
                <a:cubicBezTo>
                  <a:pt x="244405" y="19436"/>
                  <a:pt x="229589" y="25378"/>
                  <a:pt x="214184" y="27432"/>
                </a:cubicBezTo>
                <a:cubicBezTo>
                  <a:pt x="183821" y="31480"/>
                  <a:pt x="153224" y="33528"/>
                  <a:pt x="122744" y="36576"/>
                </a:cubicBezTo>
                <a:cubicBezTo>
                  <a:pt x="110552" y="39624"/>
                  <a:pt x="97935" y="41307"/>
                  <a:pt x="86168" y="45720"/>
                </a:cubicBezTo>
                <a:cubicBezTo>
                  <a:pt x="73405" y="50506"/>
                  <a:pt x="62121" y="58638"/>
                  <a:pt x="49592" y="64008"/>
                </a:cubicBezTo>
                <a:cubicBezTo>
                  <a:pt x="40733" y="67805"/>
                  <a:pt x="31304" y="70104"/>
                  <a:pt x="22160" y="73152"/>
                </a:cubicBezTo>
                <a:cubicBezTo>
                  <a:pt x="1006" y="104883"/>
                  <a:pt x="-10450" y="108516"/>
                  <a:pt x="13016" y="155448"/>
                </a:cubicBezTo>
                <a:cubicBezTo>
                  <a:pt x="22321" y="174058"/>
                  <a:pt x="89954" y="188452"/>
                  <a:pt x="95312" y="192024"/>
                </a:cubicBezTo>
                <a:cubicBezTo>
                  <a:pt x="104456" y="198120"/>
                  <a:pt x="112643" y="205983"/>
                  <a:pt x="122744" y="210312"/>
                </a:cubicBezTo>
                <a:cubicBezTo>
                  <a:pt x="158525" y="225647"/>
                  <a:pt x="177304" y="213158"/>
                  <a:pt x="214184" y="237744"/>
                </a:cubicBezTo>
                <a:cubicBezTo>
                  <a:pt x="223328" y="243840"/>
                  <a:pt x="231190" y="252557"/>
                  <a:pt x="241616" y="256032"/>
                </a:cubicBezTo>
                <a:cubicBezTo>
                  <a:pt x="259205" y="261895"/>
                  <a:pt x="278493" y="260679"/>
                  <a:pt x="296480" y="265176"/>
                </a:cubicBezTo>
                <a:cubicBezTo>
                  <a:pt x="315182" y="269851"/>
                  <a:pt x="333056" y="277368"/>
                  <a:pt x="351344" y="283464"/>
                </a:cubicBezTo>
                <a:cubicBezTo>
                  <a:pt x="360488" y="286512"/>
                  <a:pt x="370756" y="287261"/>
                  <a:pt x="378776" y="292608"/>
                </a:cubicBezTo>
                <a:cubicBezTo>
                  <a:pt x="387920" y="298704"/>
                  <a:pt x="395918" y="307037"/>
                  <a:pt x="406208" y="310896"/>
                </a:cubicBezTo>
                <a:cubicBezTo>
                  <a:pt x="420760" y="316353"/>
                  <a:pt x="436688" y="316992"/>
                  <a:pt x="451928" y="320040"/>
                </a:cubicBezTo>
                <a:cubicBezTo>
                  <a:pt x="537272" y="316992"/>
                  <a:pt x="622857" y="317988"/>
                  <a:pt x="707960" y="310896"/>
                </a:cubicBezTo>
                <a:cubicBezTo>
                  <a:pt x="733008" y="308809"/>
                  <a:pt x="757267" y="300556"/>
                  <a:pt x="781112" y="292608"/>
                </a:cubicBezTo>
                <a:lnTo>
                  <a:pt x="835976" y="274320"/>
                </a:lnTo>
                <a:lnTo>
                  <a:pt x="1265744" y="283464"/>
                </a:lnTo>
                <a:cubicBezTo>
                  <a:pt x="1278302" y="283956"/>
                  <a:pt x="1290236" y="289156"/>
                  <a:pt x="1302320" y="292608"/>
                </a:cubicBezTo>
                <a:cubicBezTo>
                  <a:pt x="1332759" y="301305"/>
                  <a:pt x="1332025" y="305179"/>
                  <a:pt x="1366328" y="310896"/>
                </a:cubicBezTo>
                <a:cubicBezTo>
                  <a:pt x="1426642" y="320948"/>
                  <a:pt x="1499514" y="324658"/>
                  <a:pt x="1558352" y="329184"/>
                </a:cubicBezTo>
                <a:cubicBezTo>
                  <a:pt x="1591880" y="326136"/>
                  <a:pt x="1625608" y="324801"/>
                  <a:pt x="1658936" y="320040"/>
                </a:cubicBezTo>
                <a:cubicBezTo>
                  <a:pt x="1686878" y="316048"/>
                  <a:pt x="1689654" y="306406"/>
                  <a:pt x="1713800" y="292608"/>
                </a:cubicBezTo>
                <a:cubicBezTo>
                  <a:pt x="1725635" y="285845"/>
                  <a:pt x="1738541" y="281083"/>
                  <a:pt x="1750376" y="274320"/>
                </a:cubicBezTo>
                <a:cubicBezTo>
                  <a:pt x="1759918" y="268868"/>
                  <a:pt x="1767978" y="260947"/>
                  <a:pt x="1777808" y="256032"/>
                </a:cubicBezTo>
                <a:cubicBezTo>
                  <a:pt x="1786429" y="251721"/>
                  <a:pt x="1796619" y="251199"/>
                  <a:pt x="1805240" y="246888"/>
                </a:cubicBezTo>
                <a:cubicBezTo>
                  <a:pt x="1828310" y="235353"/>
                  <a:pt x="1833950" y="227322"/>
                  <a:pt x="1850960" y="2103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7433" y="3136479"/>
            <a:ext cx="7532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Ведущие вузы должны разместить не менее 10 образовательных курсов на международных платформах онлайн-образования. Таково требование федерального проекта "Молодые профессионалы"</a:t>
            </a:r>
            <a:endParaRPr lang="ru-RU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55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7" y="70942"/>
            <a:ext cx="10704576" cy="50513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Стратегические направления развития </a:t>
            </a:r>
            <a:r>
              <a:rPr lang="ru-RU" sz="3200" b="1" dirty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онлайн-образования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2" y="768096"/>
            <a:ext cx="11612880" cy="52808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условий для развития новых моделей обучения </a:t>
            </a:r>
            <a:r>
              <a:rPr lang="ru-RU" dirty="0" smtClean="0"/>
              <a:t>и </a:t>
            </a:r>
            <a:r>
              <a:rPr lang="ru-RU" dirty="0"/>
              <a:t>обеспечение лидерства университета в этой </a:t>
            </a:r>
            <a:r>
              <a:rPr lang="ru-RU" dirty="0" smtClean="0"/>
              <a:t>сфере.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Продвижение на глобальном рынке образовательных услуг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Разработка эффективных организационно-экономических </a:t>
            </a:r>
            <a:r>
              <a:rPr lang="ru-RU" dirty="0" smtClean="0"/>
              <a:t>моделей использования онлайн-курсов.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Реализация социальной ответственности университета как </a:t>
            </a:r>
            <a:r>
              <a:rPr lang="ru-RU" dirty="0" smtClean="0"/>
              <a:t>центра качественного образования.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онлайн-курсов, обеспечивающих реализацию </a:t>
            </a:r>
            <a:r>
              <a:rPr lang="ru-RU" dirty="0"/>
              <a:t>индивидуальных траекторий </a:t>
            </a:r>
            <a:r>
              <a:rPr lang="ru-RU" dirty="0" smtClean="0"/>
              <a:t>обучения.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71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41" y="0"/>
            <a:ext cx="11061192" cy="9289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Создание условий для развития новых моделей обучения и обеспечение лидерства университета в этой </a:t>
            </a:r>
            <a:r>
              <a:rPr lang="ru-RU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сфере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9" y="926704"/>
            <a:ext cx="11713464" cy="5556392"/>
          </a:xfrm>
        </p:spPr>
        <p:txBody>
          <a:bodyPr>
            <a:normAutofit/>
          </a:bodyPr>
          <a:lstStyle/>
          <a:p>
            <a:r>
              <a:rPr lang="ru-RU" dirty="0"/>
              <a:t>Апробация разных организационных моделей: создание </a:t>
            </a:r>
            <a:r>
              <a:rPr lang="ru-RU" dirty="0" smtClean="0"/>
              <a:t>системы организационных </a:t>
            </a:r>
            <a:r>
              <a:rPr lang="ru-RU" dirty="0"/>
              <a:t>условий для развития </a:t>
            </a:r>
            <a:r>
              <a:rPr lang="ru-RU" dirty="0" err="1"/>
              <a:t>blended</a:t>
            </a:r>
            <a:r>
              <a:rPr lang="ru-RU" dirty="0"/>
              <a:t> </a:t>
            </a:r>
            <a:r>
              <a:rPr lang="ru-RU" dirty="0" err="1" smtClean="0"/>
              <a:t>learning</a:t>
            </a:r>
            <a:r>
              <a:rPr lang="ru-RU" dirty="0" smtClean="0"/>
              <a:t> (</a:t>
            </a:r>
            <a:r>
              <a:rPr lang="ru-RU" b="1" dirty="0" smtClean="0"/>
              <a:t>смешанного обучения</a:t>
            </a:r>
            <a:r>
              <a:rPr lang="ru-RU" dirty="0" smtClean="0"/>
              <a:t>) </a:t>
            </a:r>
            <a:r>
              <a:rPr lang="ru-RU" dirty="0"/>
              <a:t>и </a:t>
            </a:r>
            <a:r>
              <a:rPr lang="ru-RU" dirty="0" smtClean="0"/>
              <a:t>внедрения </a:t>
            </a:r>
            <a:r>
              <a:rPr lang="ru-RU" dirty="0"/>
              <a:t>современных педагогических подходов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Создание </a:t>
            </a:r>
            <a:r>
              <a:rPr lang="ru-RU" b="1" dirty="0" smtClean="0"/>
              <a:t>МООС и внутриуниверситетских курсов </a:t>
            </a:r>
            <a:r>
              <a:rPr lang="ru-RU" dirty="0" smtClean="0"/>
              <a:t>(</a:t>
            </a:r>
            <a:r>
              <a:rPr lang="ru-RU" b="1" dirty="0" smtClean="0"/>
              <a:t>категории 1</a:t>
            </a:r>
            <a:r>
              <a:rPr lang="ru-RU" dirty="0" smtClean="0"/>
              <a:t> (</a:t>
            </a:r>
            <a:r>
              <a:rPr lang="ru-RU" sz="2000" i="1" dirty="0" smtClean="0"/>
              <a:t>SPOC </a:t>
            </a:r>
            <a:r>
              <a:rPr lang="ru-RU" sz="2000" i="1" dirty="0"/>
              <a:t>– </a:t>
            </a:r>
            <a:r>
              <a:rPr lang="ru-RU" sz="2000" i="1" dirty="0" err="1"/>
              <a:t>small</a:t>
            </a:r>
            <a:r>
              <a:rPr lang="ru-RU" sz="2000" i="1" dirty="0"/>
              <a:t> </a:t>
            </a:r>
            <a:r>
              <a:rPr lang="ru-RU" sz="2000" i="1" dirty="0" err="1"/>
              <a:t>private</a:t>
            </a:r>
            <a:r>
              <a:rPr lang="ru-RU" sz="2000" i="1" dirty="0"/>
              <a:t> </a:t>
            </a:r>
            <a:r>
              <a:rPr lang="ru-RU" sz="2000" i="1" dirty="0" err="1"/>
              <a:t>online</a:t>
            </a:r>
            <a:r>
              <a:rPr lang="ru-RU" sz="2000" i="1" dirty="0"/>
              <a:t> </a:t>
            </a:r>
            <a:r>
              <a:rPr lang="ru-RU" sz="2000" i="1" dirty="0" err="1"/>
              <a:t>courses</a:t>
            </a:r>
            <a:r>
              <a:rPr lang="ru-RU" dirty="0" smtClean="0"/>
              <a:t>)) </a:t>
            </a:r>
            <a:r>
              <a:rPr lang="ru-RU" dirty="0"/>
              <a:t>для обучения студентов </a:t>
            </a:r>
            <a:r>
              <a:rPr lang="ru-RU" dirty="0" smtClean="0"/>
              <a:t>и слушателей </a:t>
            </a:r>
            <a:r>
              <a:rPr lang="ru-RU" dirty="0"/>
              <a:t>программ ДПО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Совершенствование регламентов включения онлайн-курсов </a:t>
            </a:r>
            <a:r>
              <a:rPr lang="ru-RU" dirty="0"/>
              <a:t>в учебные планы</a:t>
            </a:r>
            <a:r>
              <a:rPr lang="ru-RU" dirty="0" smtClean="0"/>
              <a:t>, расчета </a:t>
            </a:r>
            <a:r>
              <a:rPr lang="ru-RU" dirty="0"/>
              <a:t>нагрузки </a:t>
            </a:r>
            <a:r>
              <a:rPr lang="ru-RU" dirty="0" smtClean="0"/>
              <a:t>ППС.</a:t>
            </a:r>
          </a:p>
          <a:p>
            <a:r>
              <a:rPr lang="ru-RU" dirty="0"/>
              <a:t>Разработка согласованной общей системы оценки </a:t>
            </a:r>
            <a:r>
              <a:rPr lang="ru-RU" dirty="0" smtClean="0"/>
              <a:t>качества онлайн-курсов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60320" y="3105969"/>
            <a:ext cx="7370064" cy="1914088"/>
            <a:chOff x="2834640" y="3273552"/>
            <a:chExt cx="7443215" cy="206477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34640" y="3273552"/>
              <a:ext cx="3465576" cy="55778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ПК «Цифровой маркетинг»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34640" y="3974592"/>
              <a:ext cx="3465576" cy="55778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ПК «Фабрики будущего»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34640" y="4678680"/>
              <a:ext cx="3465576" cy="65965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ПК «Основы проектной деятельности»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трелка влево 6"/>
            <p:cNvSpPr/>
            <p:nvPr/>
          </p:nvSpPr>
          <p:spPr>
            <a:xfrm rot="10800000">
              <a:off x="6739128" y="3717492"/>
              <a:ext cx="1225296" cy="107198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8403335" y="3439668"/>
              <a:ext cx="1874520" cy="17967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НПОО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336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86518"/>
            <a:ext cx="10622280" cy="76116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Разработка эффективных организационно-экономических моделей использования </a:t>
            </a:r>
            <a:r>
              <a:rPr lang="ru-RU" sz="3200" b="1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онлайн-курсов</a:t>
            </a:r>
            <a:endParaRPr lang="ru-RU" sz="3200" b="1" dirty="0">
              <a:solidFill>
                <a:schemeClr val="tx2">
                  <a:lumMod val="85000"/>
                  <a:lumOff val="15000"/>
                </a:schemeClr>
              </a:solidFill>
              <a:ea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04" y="923544"/>
            <a:ext cx="11798808" cy="56144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Использование онлайн-технологий для обеспечения качества и </a:t>
            </a:r>
            <a:r>
              <a:rPr lang="ru-RU" dirty="0" smtClean="0"/>
              <a:t>вариативности </a:t>
            </a:r>
            <a:r>
              <a:rPr lang="ru-RU" dirty="0"/>
              <a:t>образовательных программ при приемлемых или </a:t>
            </a:r>
            <a:r>
              <a:rPr lang="ru-RU" dirty="0" smtClean="0"/>
              <a:t>низких </a:t>
            </a:r>
            <a:r>
              <a:rPr lang="ru-RU" dirty="0"/>
              <a:t>издержках на ее </a:t>
            </a:r>
            <a:r>
              <a:rPr lang="ru-RU" dirty="0" smtClean="0"/>
              <a:t>реализацию.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Национальный </a:t>
            </a:r>
            <a:r>
              <a:rPr lang="ru-RU" dirty="0"/>
              <a:t>портал «Открытое Образование» </a:t>
            </a:r>
            <a:r>
              <a:rPr lang="en-US" sz="1800" dirty="0">
                <a:hlinkClick r:id="rId3"/>
              </a:rPr>
              <a:t>https://openedu.ru/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345</a:t>
            </a:r>
            <a:r>
              <a:rPr lang="ru-RU" sz="4000" dirty="0" smtClean="0"/>
              <a:t> </a:t>
            </a:r>
            <a:r>
              <a:rPr lang="ru-RU" dirty="0" smtClean="0"/>
              <a:t>курсов</a:t>
            </a:r>
          </a:p>
          <a:p>
            <a:pPr marL="0" indent="0">
              <a:buNone/>
            </a:pPr>
            <a:r>
              <a:rPr lang="ru-RU" sz="2400" i="1" dirty="0"/>
              <a:t>все курсы разрабатываются в соответствии с </a:t>
            </a:r>
            <a:r>
              <a:rPr lang="ru-RU" sz="2400" b="1" i="1" dirty="0"/>
              <a:t>требованиями федеральных государственных образовательных стандартов;</a:t>
            </a:r>
          </a:p>
          <a:p>
            <a:pPr marL="0" indent="0">
              <a:buNone/>
            </a:pPr>
            <a:r>
              <a:rPr lang="ru-RU" sz="2400" b="1" i="1" dirty="0"/>
              <a:t>все курсы соответствуют требованиям к результатам обучения образовательных программ, реализуемых в вузах</a:t>
            </a:r>
            <a:r>
              <a:rPr lang="ru-RU" sz="2400" i="1" dirty="0"/>
              <a:t>;</a:t>
            </a:r>
          </a:p>
          <a:p>
            <a:pPr marL="0" indent="0">
              <a:buNone/>
            </a:pPr>
            <a:r>
              <a:rPr lang="ru-RU" sz="2400" i="1" dirty="0" smtClean="0"/>
              <a:t>особое </a:t>
            </a:r>
            <a:r>
              <a:rPr lang="ru-RU" sz="2400" i="1" dirty="0"/>
              <a:t>внимание уделяется эффективности и качеству онлайн-курсов, а также процедурам оценки результатов обучения</a:t>
            </a:r>
            <a:r>
              <a:rPr lang="ru-RU" sz="2400" i="1" dirty="0" smtClean="0"/>
              <a:t>. </a:t>
            </a:r>
            <a:r>
              <a:rPr lang="en-US" sz="2400" i="1" dirty="0">
                <a:hlinkClick r:id="rId4"/>
              </a:rPr>
              <a:t>http://</a:t>
            </a:r>
            <a:r>
              <a:rPr lang="en-US" sz="2400" i="1" dirty="0" smtClean="0">
                <a:hlinkClick r:id="rId4"/>
              </a:rPr>
              <a:t>npoed.ru/about</a:t>
            </a:r>
            <a:r>
              <a:rPr lang="ru-RU" sz="2400" i="1" dirty="0" smtClean="0"/>
              <a:t> </a:t>
            </a:r>
            <a:endParaRPr lang="ru-RU" sz="2400" i="1" dirty="0"/>
          </a:p>
          <a:p>
            <a:endParaRPr lang="ru-RU" sz="11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27932" y="2020832"/>
            <a:ext cx="3538728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121" y="2332027"/>
            <a:ext cx="3157728" cy="6997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онлайн-ресурсов других вузов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2049" y="2797386"/>
            <a:ext cx="3538728" cy="5713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собственных онлайн-курсов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30827" y="1995064"/>
            <a:ext cx="3189732" cy="13736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аудиторной нагрузки – контактная работа с использованием онлайн-курсов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51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107518"/>
            <a:ext cx="10869169" cy="514274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НПОО – экономика образовательного процесса.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328" y="621792"/>
            <a:ext cx="11411712" cy="5555171"/>
          </a:xfrm>
        </p:spPr>
        <p:txBody>
          <a:bodyPr/>
          <a:lstStyle/>
          <a:p>
            <a:r>
              <a:rPr lang="ru-RU" dirty="0" smtClean="0"/>
              <a:t>Есть курс «Инженерная и компьютерная графика» - 5 </a:t>
            </a:r>
            <a:r>
              <a:rPr lang="ru-RU" dirty="0" err="1" smtClean="0"/>
              <a:t>з.е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ИКНТ </a:t>
            </a:r>
            <a:r>
              <a:rPr lang="ru-RU" dirty="0" smtClean="0"/>
              <a:t>(различные РПД в </a:t>
            </a:r>
            <a:r>
              <a:rPr lang="ru-RU" dirty="0" err="1" smtClean="0"/>
              <a:t>т.ч</a:t>
            </a:r>
            <a:r>
              <a:rPr lang="ru-RU" dirty="0" smtClean="0"/>
              <a:t>. и на ИКНТ в различных вариантах – не вовлечен в образовательный процесс)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Поддержка курса – учебная нагрузка по сопровождению онлайн-ресурса «равномерно распределена» по всем преподавателям, участвующим в реализации дисциплины – отражено в АС «Нагрузка вуза» - </a:t>
            </a:r>
            <a:r>
              <a:rPr lang="ru-RU" dirty="0" smtClean="0">
                <a:solidFill>
                  <a:srgbClr val="FF0000"/>
                </a:solidFill>
              </a:rPr>
              <a:t>большинство ППС не активно, не принимает участие в усовершенствовании курса, активной работе на форуме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3352" y="1920240"/>
            <a:ext cx="9902952" cy="6126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компетенций, проверка остальных РПД и сравнение с курсом, что читается в аудитории, что мешает вовлечению в образовательный процесс (обоснования), 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360" y="2834640"/>
            <a:ext cx="9683496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 создание рабочей группы для усовершенствования курса, разработки методических рекомендаций по изучению,  совмещению онлайн и офлайн - занятий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882896" y="2587752"/>
            <a:ext cx="374904" cy="219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8328" y="5596128"/>
            <a:ext cx="10186416" cy="4389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«электронной нагрузки» за отдельными преподавателями (не более 2-х)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0177272" y="3108960"/>
            <a:ext cx="201168" cy="2706624"/>
          </a:xfrm>
          <a:prstGeom prst="curvedConnector3">
            <a:avLst>
              <a:gd name="adj1" fmla="val 79545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49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0"/>
            <a:ext cx="10137648" cy="795528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Поддержка курса на </a:t>
            </a:r>
            <a:r>
              <a:rPr lang="ru-RU" sz="2900" b="1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НПОО. Варианты</a:t>
            </a:r>
            <a:endParaRPr lang="ru-RU" sz="2900" b="1" dirty="0">
              <a:solidFill>
                <a:schemeClr val="tx2">
                  <a:lumMod val="85000"/>
                  <a:lumOff val="15000"/>
                </a:schemeClr>
              </a:solidFill>
              <a:ea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77" y="1311656"/>
            <a:ext cx="9262872" cy="325119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Работник ЦОО </a:t>
            </a:r>
            <a:r>
              <a:rPr lang="ru-RU" dirty="0" smtClean="0"/>
              <a:t>– менеджер НПОО (настройка расписания курса, запись студентов, генерация итоговых сертификатов, …..)</a:t>
            </a:r>
          </a:p>
          <a:p>
            <a:r>
              <a:rPr lang="ru-RU" b="1" dirty="0" smtClean="0"/>
              <a:t>Преподаватель-предметник</a:t>
            </a:r>
            <a:r>
              <a:rPr lang="ru-RU" dirty="0" smtClean="0"/>
              <a:t> – разработчик курса, поддержка и обновление контента, сопровождение студентов </a:t>
            </a:r>
          </a:p>
          <a:p>
            <a:r>
              <a:rPr lang="ru-RU" b="1" dirty="0" err="1" smtClean="0"/>
              <a:t>Тьюторы</a:t>
            </a:r>
            <a:r>
              <a:rPr lang="ru-RU" dirty="0" smtClean="0"/>
              <a:t> (возможно – магистранты) – для аналитики работы курса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65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107518"/>
            <a:ext cx="11001103" cy="6893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Проблемы онлайн-обучения глазами студентов </a:t>
            </a:r>
            <a:r>
              <a:rPr lang="ru-RU" sz="36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СПбПУ</a:t>
            </a:r>
            <a:r>
              <a:rPr lang="ru-RU" sz="3600" b="1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 . Результаты опроса, проведенного ЦСИ (ГИ)</a:t>
            </a:r>
            <a:endParaRPr lang="ru-RU" sz="3600" b="1" dirty="0">
              <a:solidFill>
                <a:schemeClr val="tx2">
                  <a:lumMod val="85000"/>
                  <a:lumOff val="15000"/>
                </a:schemeClr>
              </a:solidFill>
              <a:ea typeface="PT Sans" panose="020B0503020203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1058092"/>
            <a:ext cx="10883537" cy="5118872"/>
          </a:xfrm>
        </p:spPr>
        <p:txBody>
          <a:bodyPr/>
          <a:lstStyle/>
          <a:p>
            <a:r>
              <a:rPr lang="ru-RU" dirty="0"/>
              <a:t>В опросе приняли участие </a:t>
            </a:r>
            <a:r>
              <a:rPr lang="ru-RU" b="1" dirty="0"/>
              <a:t>3675 студентов</a:t>
            </a:r>
            <a:r>
              <a:rPr lang="ru-RU" dirty="0"/>
              <a:t> – представителей следующих институтов и высших школ </a:t>
            </a:r>
            <a:r>
              <a:rPr lang="ru-RU" dirty="0" err="1"/>
              <a:t>СПбПУ</a:t>
            </a:r>
            <a:r>
              <a:rPr lang="ru-RU" dirty="0"/>
              <a:t>: ИСИ, </a:t>
            </a:r>
            <a:r>
              <a:rPr lang="ru-RU" dirty="0" err="1"/>
              <a:t>ИЭиТС</a:t>
            </a:r>
            <a:r>
              <a:rPr lang="ru-RU" dirty="0"/>
              <a:t>, </a:t>
            </a:r>
            <a:r>
              <a:rPr lang="ru-RU" dirty="0" err="1"/>
              <a:t>ИММиТ</a:t>
            </a:r>
            <a:r>
              <a:rPr lang="ru-RU" dirty="0"/>
              <a:t>, </a:t>
            </a:r>
            <a:r>
              <a:rPr lang="ru-RU" dirty="0" err="1"/>
              <a:t>ИФНиТ</a:t>
            </a:r>
            <a:r>
              <a:rPr lang="ru-RU" dirty="0"/>
              <a:t>, ИКНТ, </a:t>
            </a:r>
            <a:r>
              <a:rPr lang="ru-RU" dirty="0" err="1"/>
              <a:t>ИПМЭиТ</a:t>
            </a:r>
            <a:r>
              <a:rPr lang="ru-RU" dirty="0"/>
              <a:t>, ГИ, ВШТБ, ВШБТ и ПТ, ИППТ, а также ИЯЭ - филиала </a:t>
            </a:r>
            <a:r>
              <a:rPr lang="ru-RU" dirty="0" err="1"/>
              <a:t>СПбПУ</a:t>
            </a:r>
            <a:r>
              <a:rPr lang="ru-RU" dirty="0"/>
              <a:t> в Сосновом Бору. </a:t>
            </a:r>
          </a:p>
          <a:p>
            <a:r>
              <a:rPr lang="ru-RU" dirty="0"/>
              <a:t>Генеральная совокупность – </a:t>
            </a:r>
            <a:r>
              <a:rPr lang="ru-RU" b="1" dirty="0"/>
              <a:t>19 816 человек</a:t>
            </a:r>
            <a:r>
              <a:rPr lang="ru-RU" dirty="0"/>
              <a:t> (студенты с первого по шестой курс </a:t>
            </a:r>
            <a:r>
              <a:rPr lang="ru-RU" dirty="0" err="1"/>
              <a:t>бакалавриата</a:t>
            </a:r>
            <a:r>
              <a:rPr lang="ru-RU" dirty="0"/>
              <a:t>, </a:t>
            </a:r>
            <a:r>
              <a:rPr lang="ru-RU" dirty="0" err="1"/>
              <a:t>специалитета</a:t>
            </a:r>
            <a:r>
              <a:rPr lang="ru-RU" dirty="0"/>
              <a:t> и магистратуры очной формы обучения).</a:t>
            </a:r>
          </a:p>
          <a:p>
            <a:r>
              <a:rPr lang="ru-RU" dirty="0"/>
              <a:t>Выборочная совокупность – </a:t>
            </a:r>
            <a:r>
              <a:rPr lang="ru-RU" b="1" dirty="0"/>
              <a:t>3675 человек</a:t>
            </a:r>
            <a:r>
              <a:rPr lang="ru-RU" dirty="0"/>
              <a:t>. Выборка квотная пропорциональная. Выборка репрезентативная со следующими контролируемые параметрами – институт, курс, уровень обучения. Доверительная вероятность – 95%. Ошибка выборки (доверительный интервал) – 1,46 %. 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72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97" y="185896"/>
            <a:ext cx="11639006" cy="45418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85000"/>
                    <a:lumOff val="15000"/>
                  </a:schemeClr>
                </a:solidFill>
                <a:ea typeface="PT Sans" panose="020B0503020203020204" pitchFamily="34" charset="-52"/>
              </a:rPr>
              <a:t>Проблемы. Результаты опроса, проведенного ЦСИ (ГИ)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497" y="1677286"/>
            <a:ext cx="5693229" cy="476270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54%</a:t>
            </a:r>
            <a:r>
              <a:rPr lang="ru-RU" dirty="0"/>
              <a:t> - возможность выбирать оптимальный вариант – совмещение дистанционных и традиционных форм обучения (гибкость графика работы над заданиями (61%), отсутствие необходимости посещать занятия (60%), возможность выбора скорости освоения материала (42%), возможность совмещать работу с учебой (24%), возможность ознакомления с более широким спектром сопроводительных и учебных материалов (дополнительные видео, лекции, книги, статьи и др.) (15%), отсутствие личностного фактора (21%).</a:t>
            </a:r>
          </a:p>
          <a:p>
            <a:r>
              <a:rPr lang="ru-RU" b="1" dirty="0"/>
              <a:t>54%</a:t>
            </a:r>
            <a:r>
              <a:rPr lang="ru-RU" dirty="0"/>
              <a:t> за совмещение традиционной и дистанционной форм обучения, когда, например, лекционный материал изучается в онлайн-формате, а практические или лабораторные занятия проводятся в традиционном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099935"/>
            <a:ext cx="4493623" cy="444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62549" y="4676503"/>
            <a:ext cx="326571" cy="26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1000" y="1685109"/>
            <a:ext cx="5445034" cy="44805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69726" y="1680755"/>
            <a:ext cx="5445034" cy="44805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063343" y="1789612"/>
            <a:ext cx="5588726" cy="450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52% -</a:t>
            </a:r>
            <a:r>
              <a:rPr lang="ru-RU" sz="2400" dirty="0"/>
              <a:t> сложности с соблюдением </a:t>
            </a:r>
            <a:r>
              <a:rPr lang="ru-RU" sz="2400" dirty="0" err="1"/>
              <a:t>дедлайнов</a:t>
            </a:r>
            <a:r>
              <a:rPr lang="ru-RU" sz="2400" dirty="0"/>
              <a:t>,</a:t>
            </a:r>
          </a:p>
          <a:p>
            <a:r>
              <a:rPr lang="ru-RU" sz="2400" b="1" dirty="0"/>
              <a:t>44%</a:t>
            </a:r>
            <a:r>
              <a:rPr lang="ru-RU" sz="2400" dirty="0"/>
              <a:t> - </a:t>
            </a:r>
            <a:r>
              <a:rPr lang="ru-RU" sz="2400" b="1" dirty="0"/>
              <a:t>технические проблемы при работе в сети интернет</a:t>
            </a:r>
            <a:r>
              <a:rPr lang="ru-RU" sz="2400" dirty="0"/>
              <a:t>,</a:t>
            </a:r>
          </a:p>
          <a:p>
            <a:r>
              <a:rPr lang="ru-RU" sz="2400" b="1" dirty="0"/>
              <a:t>42%</a:t>
            </a:r>
            <a:r>
              <a:rPr lang="ru-RU" sz="2400" dirty="0"/>
              <a:t> - сложности с мотивацией к учебе,</a:t>
            </a:r>
          </a:p>
          <a:p>
            <a:r>
              <a:rPr lang="ru-RU" sz="2400" b="1" dirty="0"/>
              <a:t>53%</a:t>
            </a:r>
            <a:r>
              <a:rPr lang="ru-RU" sz="2400" dirty="0"/>
              <a:t> - </a:t>
            </a:r>
            <a:r>
              <a:rPr lang="ru-RU" sz="2400" b="1" dirty="0"/>
              <a:t>отсутствие </a:t>
            </a:r>
            <a:r>
              <a:rPr lang="ru-RU" sz="2400" b="1" dirty="0">
                <a:solidFill>
                  <a:srgbClr val="FF0000"/>
                </a:solidFill>
              </a:rPr>
              <a:t>оперативных консультаций</a:t>
            </a:r>
            <a:r>
              <a:rPr lang="ru-RU" sz="2400" b="1" dirty="0"/>
              <a:t> со стороны преподавателя</a:t>
            </a:r>
            <a:r>
              <a:rPr lang="ru-RU" sz="2400" dirty="0"/>
              <a:t>,</a:t>
            </a:r>
          </a:p>
          <a:p>
            <a:r>
              <a:rPr lang="ru-RU" sz="2400" b="1" dirty="0"/>
              <a:t>42%</a:t>
            </a:r>
            <a:r>
              <a:rPr lang="ru-RU" sz="2400" dirty="0"/>
              <a:t> - трудности в выполнении заданий в рамках онлайн-курсов.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69726" y="1103404"/>
            <a:ext cx="4480560" cy="444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170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СПб_)05_0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СПб_)05_02</Template>
  <TotalTime>2875</TotalTime>
  <Words>909</Words>
  <Application>Microsoft Office PowerPoint</Application>
  <PresentationFormat>Широкоэкранный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PT Sans</vt:lpstr>
      <vt:lpstr>Roboto Condensed</vt:lpstr>
      <vt:lpstr>Times New Roman</vt:lpstr>
      <vt:lpstr>Wingdings</vt:lpstr>
      <vt:lpstr>СПб_)05_02</vt:lpstr>
      <vt:lpstr>Электронная информационно-образовательная среда СПбПУ. Смешанное обучение:  модули, практики</vt:lpstr>
      <vt:lpstr>Тенденции сегодняшнего дня</vt:lpstr>
      <vt:lpstr>Стратегические направления развития онлайн-образования</vt:lpstr>
      <vt:lpstr>Создание условий для развития новых моделей обучения и обеспечение лидерства университета в этой сфере</vt:lpstr>
      <vt:lpstr>Разработка эффективных организационно-экономических моделей использования онлайн-курсов</vt:lpstr>
      <vt:lpstr>НПОО – экономика образовательного процесса. Проблемы</vt:lpstr>
      <vt:lpstr>Поддержка курса на НПОО. Варианты</vt:lpstr>
      <vt:lpstr>Проблемы онлайн-обучения глазами студентов СПбПУ . Результаты опроса, проведенного ЦСИ (ГИ)</vt:lpstr>
      <vt:lpstr>Проблемы. Результаты опроса, проведенного ЦСИ (ГИ)</vt:lpstr>
      <vt:lpstr>Выводы. Результаты опроса, проведенного ЦСИ (ГИ)</vt:lpstr>
      <vt:lpstr>Вопросы</vt:lpstr>
      <vt:lpstr>Калмыкова Светлана Владимировна Центр открытого образования (812)290-95-07 kalmykovas@mail.ru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информационно-образовательная среда. Смешанное обучение, модули, процессы.</dc:title>
  <dc:creator>CIOR</dc:creator>
  <cp:lastModifiedBy>CIOR</cp:lastModifiedBy>
  <cp:revision>219</cp:revision>
  <dcterms:created xsi:type="dcterms:W3CDTF">2019-03-02T10:54:03Z</dcterms:created>
  <dcterms:modified xsi:type="dcterms:W3CDTF">2019-03-14T21:30:55Z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C303B865-F4ED-4656-ABF1-A76CBE59574C</vt:lpwstr>
  </property>
  <property fmtid="{D5CDD505-2E9C-101B-9397-08002B2CF9AE}" pid="3" name="ArticulatePath">
    <vt:lpwstr>ЭИОС_Курс_Д1</vt:lpwstr>
  </property>
</Properties>
</file>